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7" r:id="rId3"/>
    <p:sldId id="258" r:id="rId4"/>
    <p:sldId id="260" r:id="rId5"/>
    <p:sldId id="266" r:id="rId6"/>
    <p:sldId id="265" r:id="rId7"/>
    <p:sldId id="264" r:id="rId8"/>
    <p:sldId id="263" r:id="rId9"/>
    <p:sldId id="261" r:id="rId10"/>
    <p:sldId id="268" r:id="rId11"/>
    <p:sldId id="271" r:id="rId12"/>
    <p:sldId id="270" r:id="rId13"/>
    <p:sldId id="272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97BAD-8D42-4266-909A-1150483FA3D1}" type="datetimeFigureOut">
              <a:rPr lang="ru-RU"/>
              <a:pPr>
                <a:defRPr/>
              </a:pPr>
              <a:t>15.01.2015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2EA97-45C0-40C1-9C27-C3508BCB79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D7BD3-F9B1-4591-8603-6E45AB9F3839}" type="datetimeFigureOut">
              <a:rPr lang="ru-RU"/>
              <a:pPr>
                <a:defRPr/>
              </a:pPr>
              <a:t>15.01.2015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DCE02-771B-4411-A627-297E778D0A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3E78B-8B96-43D0-983A-F6AD46710735}" type="datetimeFigureOut">
              <a:rPr lang="ru-RU"/>
              <a:pPr>
                <a:defRPr/>
              </a:pPr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38183-A83C-46FC-9C03-272FEF033D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3D4E5-E8A2-487E-8796-A5AA03EB2DF1}" type="datetimeFigureOut">
              <a:rPr lang="ru-RU"/>
              <a:pPr>
                <a:defRPr/>
              </a:pPr>
              <a:t>15.01.2015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1F620-ED8B-46F6-A3B5-512CB2C18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179D7-A736-4E48-94AE-F55AFA3F29B7}" type="datetimeFigureOut">
              <a:rPr lang="ru-RU"/>
              <a:pPr>
                <a:defRPr/>
              </a:pPr>
              <a:t>15.01.2015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45DFB-8C68-4EB6-AF2D-0620585B8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33F39-4585-4CBB-985E-C37F42F2695E}" type="datetimeFigureOut">
              <a:rPr lang="ru-RU"/>
              <a:pPr>
                <a:defRPr/>
              </a:pPr>
              <a:t>15.01.2015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5C161-1EF6-4B90-B104-FED706A32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32C57-627F-443C-A557-DA720A1C8A79}" type="datetimeFigureOut">
              <a:rPr lang="ru-RU"/>
              <a:pPr>
                <a:defRPr/>
              </a:pPr>
              <a:t>15.01.2015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AC9E7-DAA5-446D-B58B-D3F1ACD33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32FFF-526C-4D3E-86BD-5E88F9AD2924}" type="datetimeFigureOut">
              <a:rPr lang="ru-RU"/>
              <a:pPr>
                <a:defRPr/>
              </a:pPr>
              <a:t>15.01.2015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9DC98-B2DF-4C22-8851-684FAB7A6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CDC92-39E5-45AE-A9B7-E901CCFE5DE6}" type="datetimeFigureOut">
              <a:rPr lang="ru-RU"/>
              <a:pPr>
                <a:defRPr/>
              </a:pPr>
              <a:t>15.01.2015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42AED-F5B7-4EFF-900A-A51257A6CA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4372D-DE2A-4C53-A40C-29A85CFCC5CD}" type="datetimeFigureOut">
              <a:rPr lang="ru-RU"/>
              <a:pPr>
                <a:defRPr/>
              </a:pPr>
              <a:t>15.01.2015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CAAF4-5D6D-43D8-A189-85DED05C43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245D7-5C10-4856-95B2-4F6DD626F70B}" type="datetimeFigureOut">
              <a:rPr lang="ru-RU"/>
              <a:pPr>
                <a:defRPr/>
              </a:pPr>
              <a:t>15.01.2015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D58D4-E303-4913-A894-50CC979478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C5F1FA-7D9A-4E94-9548-A198C9297B9F}" type="datetimeFigureOut">
              <a:rPr lang="ru-RU"/>
              <a:pPr>
                <a:defRPr/>
              </a:pPr>
              <a:t>15.01.2015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4BE8FE-1FBB-4978-8200-B8AE5630E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18" r:id="rId4"/>
    <p:sldLayoutId id="2147483724" r:id="rId5"/>
    <p:sldLayoutId id="2147483719" r:id="rId6"/>
    <p:sldLayoutId id="2147483725" r:id="rId7"/>
    <p:sldLayoutId id="2147483726" r:id="rId8"/>
    <p:sldLayoutId id="2147483727" r:id="rId9"/>
    <p:sldLayoutId id="2147483720" r:id="rId10"/>
    <p:sldLayoutId id="21474837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allpapers.mi9.com/wallpaper/family-christmas-fun_75489/" TargetMode="External"/><Relationship Id="rId2" Type="http://schemas.openxmlformats.org/officeDocument/2006/relationships/hyperlink" Target="http://www.24smi.com/img_info_2000_2000_3ea8b817a6aad48a9f7838c9d707bf38fc6fd1c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.io.ua/img_aa/large/1937/62/19376258.jpg" TargetMode="External"/><Relationship Id="rId5" Type="http://schemas.openxmlformats.org/officeDocument/2006/relationships/hyperlink" Target="http://www.24smi.com/img_info_2000_2000_6ea798abc93520ea5057d30b2f8ccdfafabe8a3c.jpg" TargetMode="External"/><Relationship Id="rId4" Type="http://schemas.openxmlformats.org/officeDocument/2006/relationships/hyperlink" Target="http://tlt.poetree.ru/_ph/2/635337245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конк.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76" y="172704"/>
            <a:ext cx="8853487" cy="6429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643314"/>
            <a:ext cx="785818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Как сохранить семейные традиции?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785794"/>
            <a:ext cx="785818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Как создавать семейные традиции?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family01-r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85655"/>
            <a:ext cx="70675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1175989" y="4800530"/>
            <a:ext cx="6658771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FF5050"/>
                </a:solidFill>
                <a:latin typeface="Comic Sans MS" pitchFamily="66" charset="0"/>
              </a:rPr>
              <a:t>Ребёнок учится тому,</a:t>
            </a:r>
          </a:p>
          <a:p>
            <a:pPr algn="ctr"/>
            <a:r>
              <a:rPr lang="ru-RU" sz="2000" b="1" dirty="0">
                <a:solidFill>
                  <a:srgbClr val="FF5050"/>
                </a:solidFill>
                <a:latin typeface="Comic Sans MS" pitchFamily="66" charset="0"/>
              </a:rPr>
              <a:t>Что видит у себя в дому.</a:t>
            </a:r>
          </a:p>
          <a:p>
            <a:pPr algn="ctr"/>
            <a:r>
              <a:rPr lang="ru-RU" sz="2000" b="1" dirty="0">
                <a:solidFill>
                  <a:srgbClr val="FF5050"/>
                </a:solidFill>
                <a:latin typeface="Comic Sans MS" pitchFamily="66" charset="0"/>
              </a:rPr>
              <a:t>Родители – пример ему!</a:t>
            </a:r>
          </a:p>
          <a:p>
            <a:pPr algn="ctr"/>
            <a:r>
              <a:rPr lang="ru-RU" sz="2000" b="1" dirty="0">
                <a:solidFill>
                  <a:srgbClr val="FF5050"/>
                </a:solidFill>
                <a:latin typeface="Comic Sans MS" pitchFamily="66" charset="0"/>
              </a:rPr>
              <a:t>Пусть помнят, что с лихвой получат</a:t>
            </a:r>
          </a:p>
          <a:p>
            <a:pPr algn="ctr"/>
            <a:r>
              <a:rPr lang="ru-RU" sz="2000" b="1" dirty="0">
                <a:solidFill>
                  <a:srgbClr val="FF5050"/>
                </a:solidFill>
                <a:latin typeface="Comic Sans MS" pitchFamily="66" charset="0"/>
              </a:rPr>
              <a:t>От них всё то, чему их учат.</a:t>
            </a:r>
          </a:p>
          <a:p>
            <a:pPr algn="ctr"/>
            <a:r>
              <a:rPr lang="ru-RU" sz="2000" b="1" dirty="0">
                <a:solidFill>
                  <a:srgbClr val="FF5050"/>
                </a:solidFill>
                <a:latin typeface="Comic Sans MS" pitchFamily="66" charset="0"/>
              </a:rPr>
              <a:t>                                  Себастьян Брандт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857250" y="357188"/>
            <a:ext cx="78581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Пусть ваши дети приумножат традиции и передадут их следующим поколениям…</a:t>
            </a:r>
          </a:p>
        </p:txBody>
      </p:sp>
      <p:pic>
        <p:nvPicPr>
          <p:cNvPr id="21507" name="Рисунок 2" descr="0_2f3f0_db6d02d7_-1-X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2286000"/>
            <a:ext cx="5786437" cy="4094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04664"/>
            <a:ext cx="45365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Литература</a:t>
            </a:r>
          </a:p>
          <a:p>
            <a:pPr algn="ctr"/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59631" y="1196752"/>
            <a:ext cx="62646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http://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shkolazhizni.ru/img/content/i66/66898_or.jpg</a:t>
            </a: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hlinkClick r:id="rId2"/>
              </a:rPr>
              <a:t>http://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2"/>
              </a:rPr>
              <a:t>www.24smi.com/img_info_2000_2000_3ea8b817a6aad48a9f7838c9d707bf38fc6fd1c3.jpg</a:t>
            </a: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http://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sosed-domosed.ru/wp-content/uploads/2013/04/Semeynyie-traditsii.jpg</a:t>
            </a: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hlinkClick r:id="rId3"/>
              </a:rPr>
              <a:t>http://wallpapers.mi9.com/wallpaper/family-christmas-fun_75489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3"/>
              </a:rPr>
              <a:t>/</a:t>
            </a: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hlinkClick r:id="rId4"/>
              </a:rPr>
              <a:t>http://tlt.poetree.ru/_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4"/>
              </a:rPr>
              <a:t>ph/2/635337245.jpg</a:t>
            </a: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hlinkClick r:id="rId5"/>
              </a:rPr>
              <a:t>http://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5"/>
              </a:rPr>
              <a:t>www.24smi.com/img_info_2000_2000_6ea798abc93520ea5057d30b2f8ccdfafabe8a3c.jpg</a:t>
            </a: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hlinkClick r:id="rId6"/>
              </a:rPr>
              <a:t>http://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6"/>
              </a:rPr>
              <a:t>f.io.ua/img_aa/large/1937/62/19376258.jpg</a:t>
            </a: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1400">
                <a:solidFill>
                  <a:schemeClr val="tx1">
                    <a:lumMod val="85000"/>
                    <a:lumOff val="15000"/>
                  </a:schemeClr>
                </a:solidFill>
              </a:rPr>
              <a:t>http://qualityrentbcn.com/wp-content/uploads/2013/04/happy-family-1-1.gif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924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конкурс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3" y="285750"/>
            <a:ext cx="9088437" cy="6000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1954865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07" y="116632"/>
            <a:ext cx="8997855" cy="6741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2310.zemel-niy_ucastok_mnogodetnim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75" y="188640"/>
            <a:ext cx="8934325" cy="6072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2" descr="урожа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714625"/>
            <a:ext cx="5238750" cy="39290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39" name="Рисунок 1" descr="рыба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85750"/>
            <a:ext cx="4894262" cy="30718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500042"/>
            <a:ext cx="6429420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Семейные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традиции</a:t>
            </a:r>
          </a:p>
        </p:txBody>
      </p:sp>
      <p:pic>
        <p:nvPicPr>
          <p:cNvPr id="15363" name="Рисунок 2" descr="школ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36912"/>
            <a:ext cx="5526360" cy="3572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071563"/>
            <a:ext cx="6984776" cy="403187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Тради́ция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обычай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множество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представлений, обрядов, 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привычек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и навыков практической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общественной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деятельности,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передаваемых из поколения в поколение, выступающих одним из регуляторов общественных отношений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500063" y="1643063"/>
            <a:ext cx="8215312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 они… семейные традиции?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2786058"/>
            <a:ext cx="35779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571500" y="147370"/>
            <a:ext cx="807243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 i="1" dirty="0">
                <a:solidFill>
                  <a:srgbClr val="002060"/>
                </a:solidFill>
                <a:ea typeface="Times New Roman" pitchFamily="18" charset="0"/>
                <a:cs typeface="Arial" charset="0"/>
              </a:rPr>
              <a:t>Малышу исполнилось 6 лет, мать хотела отметить ему день рождение, устроить для него домашний праздник. Но соседка сказала, что нечего баловать ребенка, вырастет, вот тогда и пусть отмечает. Мать задумалась, возможно соседка права, купить подарок да и все. </a:t>
            </a:r>
          </a:p>
          <a:p>
            <a:pPr algn="just"/>
            <a:endParaRPr lang="ru-RU" sz="2400" b="1" i="1" dirty="0">
              <a:ea typeface="Times New Roman" pitchFamily="18" charset="0"/>
              <a:cs typeface="Arial" charset="0"/>
            </a:endParaRPr>
          </a:p>
          <a:p>
            <a:pPr algn="ctr" eaLnBrk="0" hangingPunct="0"/>
            <a:r>
              <a:rPr lang="ru-RU" sz="2400" b="1" dirty="0">
                <a:latin typeface="Franklin Gothic Book" pitchFamily="34" charset="0"/>
                <a:ea typeface="Times New Roman" pitchFamily="18" charset="0"/>
                <a:cs typeface="Arial" charset="0"/>
              </a:rPr>
              <a:t>•</a:t>
            </a:r>
            <a:r>
              <a:rPr lang="ru-RU" sz="2400" b="1" dirty="0">
                <a:ea typeface="Times New Roman" pitchFamily="18" charset="0"/>
                <a:cs typeface="Arial" charset="0"/>
              </a:rPr>
              <a:t> Нужно ли организовывать праздники по поводу дня рождения ребенка? </a:t>
            </a:r>
          </a:p>
          <a:p>
            <a:pPr algn="ctr" eaLnBrk="0" hangingPunct="0"/>
            <a:r>
              <a:rPr lang="ru-RU" sz="2400" b="1" dirty="0">
                <a:latin typeface="Franklin Gothic Book" pitchFamily="34" charset="0"/>
                <a:ea typeface="Times New Roman" pitchFamily="18" charset="0"/>
                <a:cs typeface="Arial" charset="0"/>
              </a:rPr>
              <a:t>•</a:t>
            </a:r>
            <a:r>
              <a:rPr lang="ru-RU" sz="2400" b="1" dirty="0">
                <a:ea typeface="Times New Roman" pitchFamily="18" charset="0"/>
                <a:cs typeface="Arial" charset="0"/>
              </a:rPr>
              <a:t> Нужны ли праздники для детей в семье? </a:t>
            </a:r>
          </a:p>
          <a:p>
            <a:pPr algn="ctr" eaLnBrk="0" hangingPunct="0"/>
            <a:r>
              <a:rPr lang="ru-RU" sz="2400" b="1" dirty="0">
                <a:latin typeface="Franklin Gothic Book" pitchFamily="34" charset="0"/>
                <a:ea typeface="Times New Roman" pitchFamily="18" charset="0"/>
                <a:cs typeface="Arial" charset="0"/>
              </a:rPr>
              <a:t>•</a:t>
            </a:r>
            <a:r>
              <a:rPr lang="ru-RU" sz="2400" b="1" dirty="0">
                <a:ea typeface="Times New Roman" pitchFamily="18" charset="0"/>
                <a:cs typeface="Arial" charset="0"/>
              </a:rPr>
              <a:t> Какие вы устраиваете дни рождения? </a:t>
            </a:r>
          </a:p>
          <a:p>
            <a:pPr algn="ctr" eaLnBrk="0" hangingPunct="0"/>
            <a:r>
              <a:rPr lang="ru-RU" sz="2400" b="1" dirty="0">
                <a:latin typeface="Franklin Gothic Book" pitchFamily="34" charset="0"/>
                <a:ea typeface="Times New Roman" pitchFamily="18" charset="0"/>
                <a:cs typeface="Arial" charset="0"/>
              </a:rPr>
              <a:t>•</a:t>
            </a:r>
            <a:r>
              <a:rPr lang="ru-RU" sz="2400" b="1" dirty="0">
                <a:ea typeface="Times New Roman" pitchFamily="18" charset="0"/>
                <a:cs typeface="Arial" charset="0"/>
              </a:rPr>
              <a:t> Кого приглашаете к малышу в гости? </a:t>
            </a:r>
          </a:p>
          <a:p>
            <a:pPr algn="ctr" eaLnBrk="0" hangingPunct="0"/>
            <a:r>
              <a:rPr lang="ru-RU" sz="2400" b="1" dirty="0">
                <a:latin typeface="Franklin Gothic Book" pitchFamily="34" charset="0"/>
                <a:ea typeface="Times New Roman" pitchFamily="18" charset="0"/>
                <a:cs typeface="Arial" charset="0"/>
              </a:rPr>
              <a:t>•</a:t>
            </a:r>
            <a:r>
              <a:rPr lang="ru-RU" sz="2400" b="1" dirty="0">
                <a:ea typeface="Times New Roman" pitchFamily="18" charset="0"/>
                <a:cs typeface="Arial" charset="0"/>
              </a:rPr>
              <a:t> Могут ли помочь праздники в воспитании у ребенка положительных черт характера? </a:t>
            </a:r>
            <a:endParaRPr lang="ru-RU" sz="2400" b="1" dirty="0">
              <a:latin typeface="Franklin Gothic Book" pitchFamily="34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122</TotalTime>
  <Words>193</Words>
  <Application>Microsoft Office PowerPoint</Application>
  <PresentationFormat>Экран (4:3)</PresentationFormat>
  <Paragraphs>32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Первомайская МСОШ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 5</dc:creator>
  <cp:lastModifiedBy>User</cp:lastModifiedBy>
  <cp:revision>14</cp:revision>
  <dcterms:created xsi:type="dcterms:W3CDTF">2012-12-08T07:44:41Z</dcterms:created>
  <dcterms:modified xsi:type="dcterms:W3CDTF">2015-01-15T18:51:47Z</dcterms:modified>
</cp:coreProperties>
</file>